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8" r:id="rId4"/>
    <p:sldId id="269" r:id="rId5"/>
    <p:sldId id="270" r:id="rId6"/>
    <p:sldId id="260" r:id="rId7"/>
    <p:sldId id="271" r:id="rId8"/>
    <p:sldId id="272" r:id="rId9"/>
    <p:sldId id="261" r:id="rId10"/>
    <p:sldId id="264" r:id="rId11"/>
    <p:sldId id="265" r:id="rId12"/>
    <p:sldId id="267" r:id="rId13"/>
    <p:sldId id="266" r:id="rId14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6"/>
    <p:restoredTop sz="94666"/>
  </p:normalViewPr>
  <p:slideViewPr>
    <p:cSldViewPr snapToGrid="0" snapToObjects="1">
      <p:cViewPr varScale="1">
        <p:scale>
          <a:sx n="64" d="100"/>
          <a:sy n="64" d="100"/>
        </p:scale>
        <p:origin x="1044" y="48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D7B60D9-0908-DDE9-72E7-C3A2A21EEB0F}"/>
              </a:ext>
            </a:extLst>
          </p:cNvPr>
          <p:cNvSpPr txBox="1"/>
          <p:nvPr/>
        </p:nvSpPr>
        <p:spPr>
          <a:xfrm>
            <a:off x="588364" y="716376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GESDOC &amp; TRAIN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B8E4D7F-5002-ED6A-9F43-4FCADF915364}"/>
              </a:ext>
            </a:extLst>
          </p:cNvPr>
          <p:cNvSpPr txBox="1"/>
          <p:nvPr/>
        </p:nvSpPr>
        <p:spPr>
          <a:xfrm>
            <a:off x="198620" y="1531385"/>
            <a:ext cx="473314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Sistema de Gestión Documental y Capacitación</a:t>
            </a:r>
          </a:p>
          <a:p>
            <a:r>
              <a:rPr lang="es-ES" sz="2000" dirty="0">
                <a:solidFill>
                  <a:schemeClr val="bg1"/>
                </a:solidFill>
              </a:rPr>
              <a:t>Aplicación Web Informativa y Administrativa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JHOAN CARRILLO VERJAN </a:t>
            </a:r>
          </a:p>
          <a:p>
            <a:r>
              <a:rPr lang="es-ES" sz="2000" dirty="0">
                <a:solidFill>
                  <a:schemeClr val="bg1"/>
                </a:solidFill>
              </a:rPr>
              <a:t>CARLOS DANIEL CULMA PERDOMO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CORHUILA </a:t>
            </a:r>
          </a:p>
          <a:p>
            <a:r>
              <a:rPr lang="es-ES" sz="2000" dirty="0">
                <a:solidFill>
                  <a:schemeClr val="bg1"/>
                </a:solidFill>
              </a:rPr>
              <a:t>SISTEMAS DISTRIBUIDOS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8EA240-ECE4-FAF9-CF56-A72B09F9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624" y="441017"/>
            <a:ext cx="6756344" cy="544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209D-D975-56C9-0209-C9E5754A557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Tecnologías Utilizadas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805B7C6-B911-3C97-E3BE-3D899CF5AC10}"/>
              </a:ext>
            </a:extLst>
          </p:cNvPr>
          <p:cNvSpPr txBox="1"/>
          <p:nvPr/>
        </p:nvSpPr>
        <p:spPr>
          <a:xfrm>
            <a:off x="288560" y="1589493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• </a:t>
            </a:r>
            <a:r>
              <a:rPr lang="es-CO" dirty="0" err="1"/>
              <a:t>Frontend</a:t>
            </a:r>
            <a:r>
              <a:rPr lang="es-CO" dirty="0"/>
              <a:t>: </a:t>
            </a:r>
            <a:r>
              <a:rPr lang="es-CO" dirty="0" err="1"/>
              <a:t>React</a:t>
            </a:r>
            <a:r>
              <a:rPr lang="es-CO" dirty="0"/>
              <a:t> + Vite.</a:t>
            </a:r>
          </a:p>
          <a:p>
            <a:r>
              <a:rPr lang="es-CO" dirty="0"/>
              <a:t>• </a:t>
            </a:r>
            <a:r>
              <a:rPr lang="es-CO" dirty="0" err="1"/>
              <a:t>Backend</a:t>
            </a:r>
            <a:r>
              <a:rPr lang="es-CO" dirty="0"/>
              <a:t>: </a:t>
            </a:r>
            <a:r>
              <a:rPr lang="es-CO" dirty="0" err="1"/>
              <a:t>FastAPI</a:t>
            </a:r>
            <a:r>
              <a:rPr lang="es-CO" dirty="0"/>
              <a:t> (Python).</a:t>
            </a:r>
          </a:p>
          <a:p>
            <a:r>
              <a:rPr lang="es-CO" dirty="0"/>
              <a:t>• Base de datos: PostgreSQL.</a:t>
            </a:r>
          </a:p>
          <a:p>
            <a:r>
              <a:rPr lang="es-CO" dirty="0"/>
              <a:t>• Control de versiones: GitHub.</a:t>
            </a:r>
          </a:p>
          <a:p>
            <a:r>
              <a:rPr lang="es-CO" dirty="0"/>
              <a:t>• Contenedores: Docker.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357F2E-5F04-1891-0BB4-515980FF2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939" y="1200808"/>
            <a:ext cx="5410955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10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EEAF-10E0-AC59-AC2A-96ACD8FF578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Arquitectura del Sistema</a:t>
            </a:r>
          </a:p>
        </p:txBody>
      </p:sp>
      <p:pic>
        <p:nvPicPr>
          <p:cNvPr id="6" name="Imagen 5" descr="Interfaz de usuario gráfica, Diagrama, Aplicación&#10;&#10;El contenido generado por IA puede ser incorrecto.">
            <a:extLst>
              <a:ext uri="{FF2B5EF4-FFF2-40B4-BE49-F238E27FC236}">
                <a16:creationId xmlns:a16="http://schemas.microsoft.com/office/drawing/2014/main" id="{367A4BA2-9626-65DC-8A51-F90AD8601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169231"/>
            <a:ext cx="7058025" cy="585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22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1-26 at 10.02.54 AM">
            <a:hlinkClick r:id="" action="ppaction://media"/>
            <a:extLst>
              <a:ext uri="{FF2B5EF4-FFF2-40B4-BE49-F238E27FC236}">
                <a16:creationId xmlns:a16="http://schemas.microsoft.com/office/drawing/2014/main" id="{779A2972-223E-2C61-859E-690604467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49" y="481116"/>
            <a:ext cx="10355601" cy="468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0C13-85FD-137C-9E39-6160847E82D3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Conclusión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E0A89-565D-3137-2B93-F292427920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411872" indent="-41187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39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2390" indent="-343228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33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290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8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2071" indent="-274582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71236" indent="-274582" algn="l" defTabSz="549164" rtl="0" eaLnBrk="1" latinLnBrk="0" hangingPunct="1">
              <a:spcBef>
                <a:spcPct val="20000"/>
              </a:spcBef>
              <a:buFont typeface="Arial"/>
              <a:buChar char="»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2039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9563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8726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7890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GESDOC-TRAIN es una solución integral para la gestión documental y la capacitación, orientada a mejorar la productividad y la organización institucional.</a:t>
            </a:r>
          </a:p>
        </p:txBody>
      </p:sp>
    </p:spTree>
    <p:extLst>
      <p:ext uri="{BB962C8B-B14F-4D97-AF65-F5344CB8AC3E}">
        <p14:creationId xmlns:p14="http://schemas.microsoft.com/office/powerpoint/2010/main" val="1953911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BFC88E8-6114-0881-E0D7-314AA5F993D6}"/>
              </a:ext>
            </a:extLst>
          </p:cNvPr>
          <p:cNvSpPr txBox="1"/>
          <p:nvPr/>
        </p:nvSpPr>
        <p:spPr>
          <a:xfrm>
            <a:off x="201913" y="323479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/>
              <a:t>Descripción General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D366F2-DB77-4291-1678-A6F4CE650778}"/>
              </a:ext>
            </a:extLst>
          </p:cNvPr>
          <p:cNvSpPr txBox="1"/>
          <p:nvPr/>
        </p:nvSpPr>
        <p:spPr>
          <a:xfrm>
            <a:off x="393492" y="1178126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GESDOC-TRAIN es una aplicación web diseñada para facilitar la gestión documental, la administración de empleados, y el control de capacitaciones dentro de una organización, tomando como referencia al ICBF.</a:t>
            </a:r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C38D8F8-FA6F-B3A4-29A7-91784B8883CD}"/>
              </a:ext>
            </a:extLst>
          </p:cNvPr>
          <p:cNvSpPr txBox="1"/>
          <p:nvPr/>
        </p:nvSpPr>
        <p:spPr>
          <a:xfrm>
            <a:off x="2477125" y="191720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5A20576-F4D6-348F-9275-CDA296D33E89}"/>
              </a:ext>
            </a:extLst>
          </p:cNvPr>
          <p:cNvSpPr txBox="1"/>
          <p:nvPr/>
        </p:nvSpPr>
        <p:spPr>
          <a:xfrm>
            <a:off x="288561" y="690620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Por medio del software GESDOC &amp; TRAIN, se</a:t>
            </a:r>
          </a:p>
          <a:p>
            <a:r>
              <a:rPr lang="es-CO" dirty="0"/>
              <a:t>desea hacer un seguimiento a los</a:t>
            </a:r>
          </a:p>
          <a:p>
            <a:r>
              <a:rPr lang="es-CO" dirty="0"/>
              <a:t>entrenamientos frente a actualizaciones de</a:t>
            </a:r>
          </a:p>
          <a:p>
            <a:r>
              <a:rPr lang="es-CO" dirty="0"/>
              <a:t>las normas asociadas en las diferentes</a:t>
            </a:r>
          </a:p>
          <a:p>
            <a:r>
              <a:rPr lang="es-CO" dirty="0"/>
              <a:t>empresas, tomando como referencia el ICBF.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1E9F63-1FE7-CF35-5544-AA380BCF9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835" y="172122"/>
            <a:ext cx="4591192" cy="65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09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7BEAA4D-AC11-A2A5-A645-25F676634B74}"/>
              </a:ext>
            </a:extLst>
          </p:cNvPr>
          <p:cNvSpPr txBox="1"/>
          <p:nvPr/>
        </p:nvSpPr>
        <p:spPr>
          <a:xfrm>
            <a:off x="246373" y="250120"/>
            <a:ext cx="4560864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INDICADORES MANEJO DE DOCUMENTOS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03F0B18-73EE-904C-DF2F-7450B337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55" y="973010"/>
            <a:ext cx="398662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Acceso a documentos: </a:t>
            </a:r>
            <a:r>
              <a:rPr lang="es-CO" altLang="es-CO" sz="1800" b="1" dirty="0">
                <a:latin typeface="Arial" panose="020B0604020202020204" pitchFamily="34" charset="0"/>
              </a:rPr>
              <a:t>20% → 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Tiempo de búsqueda: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 min → 10 </a:t>
            </a:r>
            <a:r>
              <a:rPr kumimoji="0" lang="es-CO" altLang="es-C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Documentos desactualizados: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Duplicidad documental: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CF21766-1B79-910F-0355-772C709FF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21" y="2727336"/>
            <a:ext cx="2696303" cy="343854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EBE4C0B-43D7-7687-F0C6-82F4F37988DC}"/>
              </a:ext>
            </a:extLst>
          </p:cNvPr>
          <p:cNvSpPr txBox="1"/>
          <p:nvPr/>
        </p:nvSpPr>
        <p:spPr>
          <a:xfrm>
            <a:off x="4377128" y="250120"/>
            <a:ext cx="4829464" cy="4410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Indicadores de Entrenamientos (TRAIN)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B837CD6-4E73-FA2F-755F-4A9BCEC209E6}"/>
              </a:ext>
            </a:extLst>
          </p:cNvPr>
          <p:cNvSpPr txBox="1"/>
          <p:nvPr/>
        </p:nvSpPr>
        <p:spPr>
          <a:xfrm>
            <a:off x="4541807" y="1111509"/>
            <a:ext cx="540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Cumplimiento de entrenamientos: </a:t>
            </a:r>
            <a:r>
              <a:rPr lang="es-CO" altLang="es-CO" sz="1800" b="1" dirty="0">
                <a:latin typeface="Arial" panose="020B0604020202020204" pitchFamily="34" charset="0"/>
              </a:rPr>
              <a:t>45% → 90–95%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Registro de asistencia: </a:t>
            </a:r>
            <a:r>
              <a:rPr lang="es-CO" altLang="es-CO" sz="1800" b="1" dirty="0">
                <a:latin typeface="Arial" panose="020B0604020202020204" pitchFamily="34" charset="0"/>
              </a:rPr>
              <a:t>10 min → automático (1seg)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Finalización de inducciones: </a:t>
            </a:r>
            <a:r>
              <a:rPr lang="es-CO" altLang="es-CO" sz="1800" b="1" dirty="0">
                <a:latin typeface="Arial" panose="020B0604020202020204" pitchFamily="34" charset="0"/>
              </a:rPr>
              <a:t>50% → 100%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Actualización de contenidos: </a:t>
            </a:r>
            <a:r>
              <a:rPr lang="es-CO" altLang="es-CO" sz="1800" b="1" dirty="0">
                <a:latin typeface="Arial" panose="020B0604020202020204" pitchFamily="34" charset="0"/>
              </a:rPr>
              <a:t>1 → 4 veces/año</a:t>
            </a:r>
            <a:endParaRPr lang="es-CO" altLang="es-CO" sz="1800" dirty="0">
              <a:latin typeface="Arial" panose="020B0604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EDA7A4-0170-725E-29A4-584D26694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807" y="2660523"/>
            <a:ext cx="5715798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7A033BF-8C11-0ECB-C4AB-EC719D3307CC}"/>
              </a:ext>
            </a:extLst>
          </p:cNvPr>
          <p:cNvSpPr txBox="1"/>
          <p:nvPr/>
        </p:nvSpPr>
        <p:spPr>
          <a:xfrm>
            <a:off x="123669" y="326632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Indicadores de Eficiencia del Sistema (Tecnología)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0E15AC-BD4C-D2C1-9C43-7B6B6FD56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20769"/>
            <a:ext cx="5696262" cy="317760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FC83E02-881B-A8F0-DE73-D4F22EB8B644}"/>
              </a:ext>
            </a:extLst>
          </p:cNvPr>
          <p:cNvSpPr txBox="1"/>
          <p:nvPr/>
        </p:nvSpPr>
        <p:spPr>
          <a:xfrm>
            <a:off x="5587583" y="326632"/>
            <a:ext cx="4358390" cy="789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/>
              <a:t>Tenencia de Equipos TIC en Hogares SEGÚN DANE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34794C3-002A-1FA0-EE3C-13EAF8A19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169" y="1299865"/>
            <a:ext cx="5439534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2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D8C2-0B7F-A270-21C0-7826CED5E50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Objetivo del Proyecto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62053-0C95-8C4A-7782-DFC35FE01309}"/>
              </a:ext>
            </a:extLst>
          </p:cNvPr>
          <p:cNvSpPr txBox="1"/>
          <p:nvPr/>
        </p:nvSpPr>
        <p:spPr>
          <a:xfrm>
            <a:off x="573374" y="1417638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• Centralizar documentos institucionales.</a:t>
            </a:r>
          </a:p>
          <a:p>
            <a:r>
              <a:rPr lang="es-ES" dirty="0"/>
              <a:t>• Mejorar el acceso a políticas, manuales y lineamientos.</a:t>
            </a:r>
          </a:p>
          <a:p>
            <a:r>
              <a:rPr lang="es-ES" dirty="0"/>
              <a:t>• Facilitar la gestión de capacitaciones.</a:t>
            </a:r>
          </a:p>
          <a:p>
            <a:r>
              <a:rPr lang="es-ES" dirty="0"/>
              <a:t>• Permitir control administrativo mediante roles.</a:t>
            </a:r>
          </a:p>
        </p:txBody>
      </p:sp>
    </p:spTree>
    <p:extLst>
      <p:ext uri="{BB962C8B-B14F-4D97-AF65-F5344CB8AC3E}">
        <p14:creationId xmlns:p14="http://schemas.microsoft.com/office/powerpoint/2010/main" val="64697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4CCA70B-32BE-5F8B-AFD3-495AB4568C04}"/>
              </a:ext>
            </a:extLst>
          </p:cNvPr>
          <p:cNvSpPr txBox="1"/>
          <p:nvPr/>
        </p:nvSpPr>
        <p:spPr>
          <a:xfrm>
            <a:off x="4064208" y="491523"/>
            <a:ext cx="2034915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B29637-EAE8-085D-B184-40A018093683}"/>
              </a:ext>
            </a:extLst>
          </p:cNvPr>
          <p:cNvSpPr txBox="1"/>
          <p:nvPr/>
        </p:nvSpPr>
        <p:spPr>
          <a:xfrm>
            <a:off x="498422" y="1145974"/>
            <a:ext cx="54376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un alcance para esta problemática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desde un despliegue local, con dos ambientes uno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 desarrollo y otro de producción.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determinó la integración de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 la base de datos relacional escogida, teniendo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comunicación entre los ambientes para aprobar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cambios.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El proyecto va en su totalidad </a:t>
            </a:r>
            <a:r>
              <a:rPr lang="es-CO" sz="1800" dirty="0" err="1">
                <a:latin typeface="Arial" panose="020B0604020202020204" pitchFamily="34" charset="0"/>
                <a:cs typeface="Arial" panose="020B0604020202020204" pitchFamily="34" charset="0"/>
              </a:rPr>
              <a:t>dockerizado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definieron estándares de programación:</a:t>
            </a:r>
          </a:p>
          <a:p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Camel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modular –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por Capas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873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AFAED48-AE05-7EE8-AF4B-137C9383F5D9}"/>
              </a:ext>
            </a:extLst>
          </p:cNvPr>
          <p:cNvSpPr txBox="1"/>
          <p:nvPr/>
        </p:nvSpPr>
        <p:spPr>
          <a:xfrm>
            <a:off x="3691328" y="461543"/>
            <a:ext cx="2874364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STACK TECNOLÓGICO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33EDAE0-80FC-0128-3D0F-AD2635170C46}"/>
              </a:ext>
            </a:extLst>
          </p:cNvPr>
          <p:cNvSpPr txBox="1"/>
          <p:nvPr/>
        </p:nvSpPr>
        <p:spPr>
          <a:xfrm>
            <a:off x="723276" y="1001401"/>
            <a:ext cx="398363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/>
              <a:t>Se definió como </a:t>
            </a:r>
            <a:r>
              <a:rPr lang="es-CO" sz="1800" dirty="0" err="1"/>
              <a:t>stack</a:t>
            </a:r>
            <a:r>
              <a:rPr lang="es-CO" sz="1800" dirty="0"/>
              <a:t> tecnológico los</a:t>
            </a:r>
          </a:p>
          <a:p>
            <a:r>
              <a:rPr lang="es-CO" sz="1800" dirty="0"/>
              <a:t>siguientes lenguajes y </a:t>
            </a:r>
            <a:r>
              <a:rPr lang="es-CO" sz="1800" dirty="0" err="1"/>
              <a:t>frameworks</a:t>
            </a:r>
            <a:r>
              <a:rPr lang="es-CO" sz="1800" dirty="0"/>
              <a:t>:</a:t>
            </a:r>
          </a:p>
          <a:p>
            <a:endParaRPr lang="es-CO" sz="1800" dirty="0"/>
          </a:p>
          <a:p>
            <a:r>
              <a:rPr lang="es-CO" sz="1800" dirty="0"/>
              <a:t>Base de datos relacional (</a:t>
            </a:r>
            <a:r>
              <a:rPr lang="es-CO" sz="1800" dirty="0" err="1"/>
              <a:t>Posgtresql</a:t>
            </a:r>
            <a:endParaRPr lang="es-CO" sz="1800" dirty="0"/>
          </a:p>
          <a:p>
            <a:r>
              <a:rPr lang="es-CO" sz="1800" dirty="0"/>
              <a:t>revisa el Docker)</a:t>
            </a:r>
          </a:p>
          <a:p>
            <a:endParaRPr lang="es-CO" sz="1800" dirty="0"/>
          </a:p>
          <a:p>
            <a:r>
              <a:rPr lang="es-CO" sz="1800" dirty="0" err="1"/>
              <a:t>Backend</a:t>
            </a:r>
            <a:r>
              <a:rPr lang="es-CO" sz="1800" dirty="0"/>
              <a:t>: Python 3.11 - </a:t>
            </a:r>
            <a:r>
              <a:rPr lang="es-CO" sz="1800" dirty="0" err="1"/>
              <a:t>FastApi</a:t>
            </a:r>
            <a:r>
              <a:rPr lang="es-CO" sz="1800" dirty="0"/>
              <a:t> –</a:t>
            </a:r>
          </a:p>
          <a:p>
            <a:r>
              <a:rPr lang="es-CO" sz="1800" dirty="0"/>
              <a:t>Arquitectura Modular.</a:t>
            </a:r>
          </a:p>
          <a:p>
            <a:endParaRPr lang="es-CO" sz="1800" dirty="0"/>
          </a:p>
          <a:p>
            <a:r>
              <a:rPr lang="es-CO" sz="1800" dirty="0" err="1"/>
              <a:t>Frontend</a:t>
            </a:r>
            <a:r>
              <a:rPr lang="es-CO" sz="1800" dirty="0"/>
              <a:t>: </a:t>
            </a:r>
            <a:r>
              <a:rPr lang="es-CO" sz="1800" dirty="0" err="1"/>
              <a:t>React</a:t>
            </a:r>
            <a:r>
              <a:rPr lang="es-CO" sz="1800" dirty="0"/>
              <a:t> + Vite.js – Arquitectura por Capas</a:t>
            </a:r>
          </a:p>
          <a:p>
            <a:endParaRPr lang="es-CO" sz="1800" dirty="0"/>
          </a:p>
          <a:p>
            <a:r>
              <a:rPr lang="es-CO" sz="1800" dirty="0" err="1"/>
              <a:t>Github</a:t>
            </a:r>
            <a:r>
              <a:rPr lang="es-CO" sz="1800" dirty="0"/>
              <a:t> ramas desarrollo producción</a:t>
            </a:r>
          </a:p>
          <a:p>
            <a:endParaRPr lang="es-CO" sz="1800" dirty="0"/>
          </a:p>
          <a:p>
            <a:r>
              <a:rPr lang="es-CO" sz="1800" dirty="0"/>
              <a:t>Visual </a:t>
            </a:r>
            <a:r>
              <a:rPr lang="es-CO" sz="1800" dirty="0" err="1"/>
              <a:t>studio</a:t>
            </a:r>
            <a:r>
              <a:rPr lang="es-CO" sz="1800" dirty="0"/>
              <a:t> </a:t>
            </a:r>
            <a:r>
              <a:rPr lang="es-CO" sz="1800" dirty="0" err="1"/>
              <a:t>code</a:t>
            </a:r>
            <a:endParaRPr lang="es-CO" sz="1800" dirty="0"/>
          </a:p>
        </p:txBody>
      </p:sp>
    </p:spTree>
    <p:extLst>
      <p:ext uri="{BB962C8B-B14F-4D97-AF65-F5344CB8AC3E}">
        <p14:creationId xmlns:p14="http://schemas.microsoft.com/office/powerpoint/2010/main" val="4155537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69EB-7F46-711D-96E6-BDD5F5D0280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Características Principales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0880CE-6B0F-EFE3-9CAB-359F6CC76BBA}"/>
              </a:ext>
            </a:extLst>
          </p:cNvPr>
          <p:cNvSpPr txBox="1"/>
          <p:nvPr/>
        </p:nvSpPr>
        <p:spPr>
          <a:xfrm>
            <a:off x="318541" y="1511595"/>
            <a:ext cx="686174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300" dirty="0"/>
              <a:t>• Módulo de </a:t>
            </a:r>
            <a:r>
              <a:rPr lang="es-ES" sz="2300" dirty="0" err="1"/>
              <a:t>Dashboard</a:t>
            </a:r>
            <a:r>
              <a:rPr lang="es-ES" sz="2300" dirty="0"/>
              <a:t>.</a:t>
            </a:r>
          </a:p>
          <a:p>
            <a:r>
              <a:rPr lang="es-ES" sz="2300" dirty="0"/>
              <a:t>• Gestión de empleados.</a:t>
            </a:r>
          </a:p>
          <a:p>
            <a:r>
              <a:rPr lang="es-ES" sz="2300" dirty="0"/>
              <a:t>• Gestión de capacitaciones.</a:t>
            </a:r>
          </a:p>
          <a:p>
            <a:r>
              <a:rPr lang="es-ES" sz="2300" dirty="0"/>
              <a:t>• Módulo de documentos.</a:t>
            </a:r>
          </a:p>
          <a:p>
            <a:r>
              <a:rPr lang="es-ES" sz="2300" dirty="0"/>
              <a:t>• Roles y permisos.</a:t>
            </a:r>
          </a:p>
        </p:txBody>
      </p:sp>
    </p:spTree>
    <p:extLst>
      <p:ext uri="{BB962C8B-B14F-4D97-AF65-F5344CB8AC3E}">
        <p14:creationId xmlns:p14="http://schemas.microsoft.com/office/powerpoint/2010/main" val="31006571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438</Words>
  <Application>Microsoft Office PowerPoint</Application>
  <PresentationFormat>Personalizado</PresentationFormat>
  <Paragraphs>81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5" baseType="lpstr"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CULMA</dc:creator>
  <cp:lastModifiedBy>Carlos Daniel  Culma Perdomo</cp:lastModifiedBy>
  <cp:revision>17</cp:revision>
  <dcterms:created xsi:type="dcterms:W3CDTF">2020-08-21T13:03:05Z</dcterms:created>
  <dcterms:modified xsi:type="dcterms:W3CDTF">2025-11-27T02:26:10Z</dcterms:modified>
</cp:coreProperties>
</file>

<file path=docProps/thumbnail.jpeg>
</file>